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57" r:id="rId11"/>
  </p:sldIdLst>
  <p:sldSz cx="9144000" cy="6858000" type="screen4x3"/>
  <p:notesSz cx="6858000" cy="9144000"/>
  <p:embeddedFontLst>
    <p:embeddedFont>
      <p:font typeface="SkazkaForSerge" panose="02027200000000000000"/>
      <p:regular r:id="rId1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1E"/>
    <a:srgbClr val="A42320"/>
    <a:srgbClr val="C42A26"/>
    <a:srgbClr val="8D1E1B"/>
    <a:srgbClr val="820041"/>
    <a:srgbClr val="CC0066"/>
    <a:srgbClr val="B05408"/>
    <a:srgbClr val="993300"/>
    <a:srgbClr val="BE2824"/>
    <a:srgbClr val="F90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aam.ru/obrazovanie/igry-po-matematike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81000"/>
            <a:ext cx="7620000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/>
              <a:t>Многофункциональная ширма средство </a:t>
            </a:r>
            <a:r>
              <a:rPr lang="ru-RU" dirty="0"/>
              <a:t>сенсорного развития </a:t>
            </a:r>
            <a:r>
              <a:rPr lang="ru-RU" dirty="0" smtClean="0"/>
              <a:t>              детей младшего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7290" y="4648200"/>
            <a:ext cx="4487416" cy="83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000A1E"/>
                </a:solidFill>
              </a:rPr>
              <a:t>Милько Ольга Владимировна </a:t>
            </a:r>
            <a:endParaRPr lang="ru-RU" sz="2400" b="1" dirty="0" smtClean="0">
              <a:solidFill>
                <a:srgbClr val="000A1E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rgbClr val="000A1E"/>
                </a:solidFill>
              </a:rPr>
              <a:t>МБДОУ г. </a:t>
            </a:r>
            <a:r>
              <a:rPr lang="ru-RU" sz="2400" b="1" dirty="0">
                <a:solidFill>
                  <a:srgbClr val="000A1E"/>
                </a:solidFill>
              </a:rPr>
              <a:t>Мурманска № 41</a:t>
            </a:r>
            <a:endParaRPr lang="ru-RU" sz="2400" b="1" dirty="0">
              <a:solidFill>
                <a:srgbClr val="000A1E"/>
              </a:solidFill>
              <a:latin typeface="SkazkaForSerg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43400"/>
            <a:ext cx="3886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914400" y="609600"/>
            <a:ext cx="776205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/>
              <a:t>Многофункциональная ширма</a:t>
            </a:r>
            <a:r>
              <a:rPr lang="ru-RU" sz="2800" dirty="0"/>
              <a:t> для игровой деятельности можно использовать в качестве перегородки. Данная функция ширмы вполне востребована в нашей группе.</a:t>
            </a:r>
          </a:p>
          <a:p>
            <a:r>
              <a:rPr lang="ru-RU" sz="2800" dirty="0"/>
              <a:t>Напольная многофункциональная ширма тоже может служить средством обозначения игрового пространства.</a:t>
            </a:r>
          </a:p>
          <a:p>
            <a:pPr algn="ctr"/>
            <a:endParaRPr lang="ru-RU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>
          <a:xfrm>
            <a:off x="4376328" y="3680149"/>
            <a:ext cx="1981200" cy="301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1" b="7778"/>
          <a:stretch/>
        </p:blipFill>
        <p:spPr>
          <a:xfrm>
            <a:off x="6705600" y="3680149"/>
            <a:ext cx="1867418" cy="298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11111" b="8889"/>
          <a:stretch/>
        </p:blipFill>
        <p:spPr>
          <a:xfrm>
            <a:off x="1905000" y="3680149"/>
            <a:ext cx="1905000" cy="302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Функциональные </a:t>
            </a:r>
            <a:r>
              <a:rPr lang="ru-RU" i="1" dirty="0" smtClean="0"/>
              <a:t>возможности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567" y="1143000"/>
            <a:ext cx="8134672" cy="25488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Дидактическое пособие </a:t>
            </a:r>
            <a:r>
              <a:rPr lang="ru-RU" sz="2800" dirty="0" smtClean="0"/>
              <a:t>по </a:t>
            </a:r>
            <a:r>
              <a:rPr lang="ru-RU" sz="2800" dirty="0"/>
              <a:t>сенсорному развитию детей — эффективное средство совершенствования </a:t>
            </a:r>
            <a:r>
              <a:rPr lang="ru-RU" sz="2800" dirty="0" smtClean="0"/>
              <a:t>сенсорно-предметного </a:t>
            </a:r>
            <a:r>
              <a:rPr lang="ru-RU" sz="2800" dirty="0"/>
              <a:t>восприятия, открывающего многообразие мира объектов и </a:t>
            </a:r>
            <a:r>
              <a:rPr lang="ru-RU" sz="2800" dirty="0" smtClean="0"/>
              <a:t>явлений.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     Данное пособие представляет 3 секции для </a:t>
            </a:r>
            <a:r>
              <a:rPr lang="ru-RU" sz="2800" dirty="0"/>
              <a:t>детей </a:t>
            </a:r>
            <a:r>
              <a:rPr lang="ru-RU" sz="2800" dirty="0" smtClean="0"/>
              <a:t>младшего дошкольного возраста. 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На </a:t>
            </a:r>
            <a:r>
              <a:rPr lang="ru-RU" sz="2800" dirty="0"/>
              <a:t>полотне ширмы ребята могут:</a:t>
            </a:r>
            <a:br>
              <a:rPr lang="ru-RU" sz="2800" dirty="0"/>
            </a:br>
            <a:r>
              <a:rPr lang="ru-RU" sz="2800" dirty="0" smtClean="0"/>
              <a:t>           ✓ </a:t>
            </a:r>
            <a:r>
              <a:rPr lang="ru-RU" sz="2800" dirty="0"/>
              <a:t>пристегивать пуговицы и кнопки;</a:t>
            </a:r>
            <a:br>
              <a:rPr lang="ru-RU" sz="2800" dirty="0"/>
            </a:br>
            <a:r>
              <a:rPr lang="ru-RU" sz="2800" dirty="0" smtClean="0"/>
              <a:t>           ✓ </a:t>
            </a:r>
            <a:r>
              <a:rPr lang="ru-RU" sz="2800" dirty="0"/>
              <a:t>учиться шнурованию;</a:t>
            </a:r>
            <a:br>
              <a:rPr lang="ru-RU" sz="2800" dirty="0"/>
            </a:br>
            <a:r>
              <a:rPr lang="ru-RU" sz="2800" dirty="0" smtClean="0"/>
              <a:t>           ✓ </a:t>
            </a:r>
            <a:r>
              <a:rPr lang="ru-RU" sz="2800" dirty="0"/>
              <a:t>застегивать молнию и выполнять много </a:t>
            </a:r>
            <a:r>
              <a:rPr lang="ru-RU" sz="2800" dirty="0" smtClean="0"/>
              <a:t>    </a:t>
            </a:r>
            <a:br>
              <a:rPr lang="ru-RU" sz="2800" dirty="0" smtClean="0"/>
            </a:br>
            <a:r>
              <a:rPr lang="ru-RU" sz="2800" dirty="0" smtClean="0"/>
              <a:t>               иных </a:t>
            </a:r>
            <a:r>
              <a:rPr lang="ru-RU" sz="2800" dirty="0"/>
              <a:t>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Как сделать ширму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2000" y="1295401"/>
            <a:ext cx="8077200" cy="2819400"/>
          </a:xfrm>
        </p:spPr>
        <p:txBody>
          <a:bodyPr/>
          <a:lstStyle/>
          <a:p>
            <a:r>
              <a:rPr lang="ru-RU" sz="2800" dirty="0" smtClean="0"/>
              <a:t>   Данная </a:t>
            </a:r>
            <a:r>
              <a:rPr lang="ru-RU" sz="2800" dirty="0"/>
              <a:t>ширма мобильная  и легкая, рамы выполнены из обычных пропиленовых труб, применяемых в сантехнике.</a:t>
            </a:r>
            <a:br>
              <a:rPr lang="ru-RU" sz="2800" dirty="0"/>
            </a:br>
            <a:r>
              <a:rPr lang="ru-RU" sz="2800" dirty="0" smtClean="0"/>
              <a:t>   Полотнище </a:t>
            </a:r>
            <a:r>
              <a:rPr lang="ru-RU" sz="2800" dirty="0"/>
              <a:t>конструкции крепится посредством тесьмы. Для крепежа элементов ширмы задействована липучка.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16050"/>
          <a:stretch/>
        </p:blipFill>
        <p:spPr>
          <a:xfrm>
            <a:off x="5486400" y="3810000"/>
            <a:ext cx="3086100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596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Формы организации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00200" y="1143001"/>
            <a:ext cx="7086600" cy="1981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* </a:t>
            </a:r>
            <a:r>
              <a:rPr lang="ru-RU" sz="2800" dirty="0" smtClean="0"/>
              <a:t>образовательная </a:t>
            </a:r>
            <a:r>
              <a:rPr lang="ru-RU" sz="2800" dirty="0"/>
              <a:t>деятельность, </a:t>
            </a:r>
            <a:r>
              <a:rPr lang="ru-RU" sz="2800" dirty="0" smtClean="0"/>
              <a:t> </a:t>
            </a:r>
          </a:p>
          <a:p>
            <a:pPr marL="0" indent="0">
              <a:buNone/>
            </a:pPr>
            <a:r>
              <a:rPr lang="ru-RU" sz="2800" dirty="0" smtClean="0"/>
              <a:t>* совместная </a:t>
            </a:r>
            <a:r>
              <a:rPr lang="ru-RU" sz="2800" dirty="0"/>
              <a:t>деятельность,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* самостоятельная </a:t>
            </a:r>
            <a:r>
              <a:rPr lang="ru-RU" sz="2800" dirty="0"/>
              <a:t>деятельность.</a:t>
            </a:r>
          </a:p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5933612" y="3088342"/>
            <a:ext cx="2352438" cy="348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88342"/>
            <a:ext cx="2074306" cy="34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839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1 </a:t>
            </a:r>
            <a:r>
              <a:rPr lang="ru-RU" b="1" cap="all" dirty="0" smtClean="0">
                <a:solidFill>
                  <a:srgbClr val="002060"/>
                </a:solidFill>
              </a:rPr>
              <a:t>секция</a:t>
            </a:r>
            <a:endParaRPr lang="ru-RU" b="1" cap="all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219201"/>
            <a:ext cx="8305800" cy="51815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 </a:t>
            </a:r>
            <a:r>
              <a:rPr lang="ru-RU" sz="4500" b="1" dirty="0" smtClean="0">
                <a:solidFill>
                  <a:srgbClr val="002060"/>
                </a:solidFill>
              </a:rPr>
              <a:t>Цель </a:t>
            </a:r>
            <a:r>
              <a:rPr lang="ru-RU" sz="4500" dirty="0" smtClean="0"/>
              <a:t>развитее </a:t>
            </a:r>
            <a:r>
              <a:rPr lang="ru-RU" sz="4500" dirty="0"/>
              <a:t>мелкой моторики рук, сенсорное восприятия детей, развития восприятия, тактильное ощущение, закрепления знаний о цвете, признаков предметов большой маленький. </a:t>
            </a:r>
          </a:p>
          <a:p>
            <a:r>
              <a:rPr lang="ru-RU" sz="4500" b="1" i="1" dirty="0"/>
              <a:t>Первая секция</a:t>
            </a:r>
            <a:r>
              <a:rPr lang="ru-RU" sz="4500" b="1" dirty="0"/>
              <a:t> </a:t>
            </a:r>
            <a:r>
              <a:rPr lang="ru-RU" sz="4500" dirty="0"/>
              <a:t>сделана в виде </a:t>
            </a:r>
            <a:r>
              <a:rPr lang="ru-RU" sz="4500" dirty="0" err="1" smtClean="0"/>
              <a:t>фланелеграфа</a:t>
            </a:r>
            <a:r>
              <a:rPr lang="ru-RU" sz="4500" dirty="0" smtClean="0"/>
              <a:t> </a:t>
            </a:r>
            <a:r>
              <a:rPr lang="ru-RU" sz="4500" dirty="0"/>
              <a:t>из ткани белого цвета, на ней размещены цветы и листочки на липучках разного размера (большие и маленькие). Цветы и листочки взяты в четырех </a:t>
            </a:r>
            <a:r>
              <a:rPr lang="ru-RU" sz="4500" dirty="0" smtClean="0"/>
              <a:t>  </a:t>
            </a:r>
            <a:br>
              <a:rPr lang="ru-RU" sz="4500" dirty="0" smtClean="0"/>
            </a:br>
            <a:r>
              <a:rPr lang="ru-RU" sz="4500" dirty="0" smtClean="0"/>
              <a:t>      основных </a:t>
            </a:r>
            <a:r>
              <a:rPr lang="ru-RU" sz="4500" dirty="0"/>
              <a:t>цветах: красный, желтый, синий, </a:t>
            </a:r>
            <a:r>
              <a:rPr lang="ru-RU" sz="4500" dirty="0" smtClean="0"/>
              <a:t>  </a:t>
            </a:r>
            <a:br>
              <a:rPr lang="ru-RU" sz="4500" dirty="0" smtClean="0"/>
            </a:br>
            <a:r>
              <a:rPr lang="ru-RU" sz="4500" dirty="0" smtClean="0"/>
              <a:t>      зеленый</a:t>
            </a:r>
            <a:r>
              <a:rPr lang="ru-RU" sz="4500" dirty="0"/>
              <a:t>. </a:t>
            </a:r>
          </a:p>
          <a:p>
            <a:r>
              <a:rPr lang="ru-RU" sz="4500" i="1" dirty="0" smtClean="0"/>
              <a:t>       </a:t>
            </a:r>
            <a:r>
              <a:rPr lang="ru-RU" sz="4500" b="1" i="1" dirty="0" smtClean="0"/>
              <a:t>Материал</a:t>
            </a:r>
            <a:r>
              <a:rPr lang="ru-RU" sz="4500" b="1" i="1" dirty="0"/>
              <a:t>:</a:t>
            </a:r>
            <a:r>
              <a:rPr lang="ru-RU" sz="4500" dirty="0"/>
              <a:t> фланель, лента, фетр. Пособие </a:t>
            </a:r>
            <a:r>
              <a:rPr lang="ru-RU" sz="4500" dirty="0" smtClean="0"/>
              <a:t>  </a:t>
            </a:r>
            <a:br>
              <a:rPr lang="ru-RU" sz="4500" dirty="0" smtClean="0"/>
            </a:br>
            <a:r>
              <a:rPr lang="ru-RU" sz="4500" dirty="0" smtClean="0"/>
              <a:t>       изготовлено </a:t>
            </a:r>
            <a:r>
              <a:rPr lang="ru-RU" sz="4500" dirty="0"/>
              <a:t>по типу </a:t>
            </a:r>
            <a:r>
              <a:rPr lang="ru-RU" sz="4500" dirty="0" err="1"/>
              <a:t>фланеграфа</a:t>
            </a:r>
            <a:r>
              <a:rPr lang="ru-RU" sz="4500" dirty="0"/>
              <a:t> и шнуровки.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5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Первая </a:t>
            </a:r>
            <a:r>
              <a:rPr lang="ru-RU" b="1" dirty="0" smtClean="0">
                <a:solidFill>
                  <a:srgbClr val="002060"/>
                </a:solidFill>
              </a:rPr>
              <a:t>секция…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1005262"/>
            <a:ext cx="8001000" cy="4525963"/>
          </a:xfrm>
        </p:spPr>
        <p:txBody>
          <a:bodyPr>
            <a:noAutofit/>
          </a:bodyPr>
          <a:lstStyle/>
          <a:p>
            <a:r>
              <a:rPr lang="ru-RU" sz="2800" dirty="0" smtClean="0"/>
              <a:t>…..предназначена </a:t>
            </a:r>
            <a:r>
              <a:rPr lang="ru-RU" sz="2800" dirty="0"/>
              <a:t>для прикрепления дидактических предметных и сюжетных картинок, счетного материала, геометрических фигур на </a:t>
            </a:r>
            <a:r>
              <a:rPr lang="ru-RU" sz="2800" dirty="0" smtClean="0"/>
              <a:t>липучке. </a:t>
            </a:r>
            <a:endParaRPr lang="ru-RU" sz="2800" dirty="0"/>
          </a:p>
          <a:p>
            <a:r>
              <a:rPr lang="ru-RU" sz="2800" dirty="0" smtClean="0"/>
              <a:t>    Используется </a:t>
            </a:r>
            <a:r>
              <a:rPr lang="ru-RU" sz="2800" dirty="0"/>
              <a:t>в игровой образовательной деятельности (на занятиях) для дополнительного размещения демонстрационного материала</a:t>
            </a:r>
            <a:r>
              <a:rPr lang="ru-RU" sz="2800" dirty="0" smtClean="0"/>
              <a:t>.         </a:t>
            </a:r>
            <a:r>
              <a:rPr lang="ru-RU" sz="2800" dirty="0"/>
              <a:t>Дает возможность организации игровой образовательной деятельности (занятий) в любой части группового пространства. Помогает реализовать принцип </a:t>
            </a:r>
            <a:r>
              <a:rPr lang="ru-RU" sz="2800" dirty="0" err="1"/>
              <a:t>полифункциональности</a:t>
            </a:r>
            <a:r>
              <a:rPr lang="ru-RU" sz="2800" dirty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71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1"/>
            <a:ext cx="8610600" cy="3657600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Через организацию игровой образовательной деятельности (занятий) можно формировать </a:t>
            </a:r>
            <a:r>
              <a:rPr lang="ru-RU" sz="2800" dirty="0" smtClean="0"/>
              <a:t>  у </a:t>
            </a:r>
            <a:r>
              <a:rPr lang="ru-RU" sz="2800" dirty="0"/>
              <a:t>детей элементарные математические представления, </a:t>
            </a:r>
            <a:r>
              <a:rPr lang="ru-RU" sz="2800" dirty="0" smtClean="0"/>
              <a:t>способствовать </a:t>
            </a:r>
            <a:r>
              <a:rPr lang="ru-RU" sz="2800" dirty="0"/>
              <a:t>развитию мышления ребенка, развивать творческую активность. </a:t>
            </a:r>
            <a:r>
              <a:rPr lang="ru-RU" sz="2800" dirty="0" smtClean="0"/>
              <a:t>Для </a:t>
            </a:r>
            <a:r>
              <a:rPr lang="ru-RU" sz="2800" dirty="0"/>
              <a:t>игр с детьми дидактической направленности </a:t>
            </a:r>
            <a:r>
              <a:rPr lang="ru-RU" sz="2800" dirty="0" smtClean="0"/>
              <a:t>                                                 «</a:t>
            </a:r>
            <a:r>
              <a:rPr lang="ru-RU" sz="2800" dirty="0"/>
              <a:t>Найди такой же только </a:t>
            </a:r>
            <a:r>
              <a:rPr lang="ru-RU" sz="2800" dirty="0" smtClean="0"/>
              <a:t>                                                 маленький</a:t>
            </a:r>
            <a:r>
              <a:rPr lang="ru-RU" sz="2800" dirty="0"/>
              <a:t>, или </a:t>
            </a:r>
            <a:r>
              <a:rPr lang="ru-RU" sz="2800" dirty="0" smtClean="0"/>
              <a:t>большой» и </a:t>
            </a:r>
            <a:r>
              <a:rPr lang="ru-RU" sz="2800" dirty="0"/>
              <a:t>т д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«</a:t>
            </a:r>
            <a:r>
              <a:rPr lang="ru-RU" sz="2800" dirty="0"/>
              <a:t>Скажи каким цветом…?» 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64270"/>
            <a:ext cx="2819400" cy="377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38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</a:t>
            </a:r>
            <a:r>
              <a:rPr lang="ru-RU" b="1" dirty="0" smtClean="0"/>
              <a:t>торая секция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300" b="1" dirty="0" smtClean="0"/>
              <a:t>Цель</a:t>
            </a:r>
            <a:r>
              <a:rPr lang="ru-RU" sz="3300" dirty="0" smtClean="0"/>
              <a:t>: </a:t>
            </a:r>
            <a:r>
              <a:rPr lang="ru-RU" sz="3300" dirty="0"/>
              <a:t>формирование элементарных </a:t>
            </a:r>
            <a:r>
              <a:rPr lang="ru-RU" sz="3300" u="sng" dirty="0">
                <a:hlinkClick r:id="rId2" tooltip="Математика. Игры и дидактические пособия по ФЭМП"/>
              </a:rPr>
              <a:t>математических представлений</a:t>
            </a:r>
            <a:r>
              <a:rPr lang="ru-RU" sz="3300" dirty="0"/>
              <a:t> (счет, количество, </a:t>
            </a:r>
            <a:r>
              <a:rPr lang="ru-RU" sz="3300" u="sng" dirty="0"/>
              <a:t>порядковые числительные, состав числа в пределах 5, закрепление понятий «слева-справа», «вверху-внизу»</a:t>
            </a:r>
            <a:r>
              <a:rPr lang="ru-RU" sz="3300" dirty="0"/>
              <a:t>; развитие мелкой моторики и ручной умелости; формирование познавательного интереса; воспитание усидчивости, внимания, познавательной </a:t>
            </a:r>
            <a:r>
              <a:rPr lang="ru-RU" sz="3300" dirty="0" smtClean="0"/>
              <a:t/>
            </a:r>
            <a:br>
              <a:rPr lang="ru-RU" sz="3300" dirty="0" smtClean="0"/>
            </a:br>
            <a:r>
              <a:rPr lang="ru-RU" sz="3300" dirty="0" smtClean="0"/>
              <a:t>        активности</a:t>
            </a:r>
            <a:r>
              <a:rPr lang="ru-RU" sz="3300" dirty="0"/>
              <a:t>.</a:t>
            </a:r>
          </a:p>
          <a:p>
            <a:r>
              <a:rPr lang="ru-RU" sz="3300" i="1" dirty="0" smtClean="0"/>
              <a:t>       </a:t>
            </a:r>
            <a:r>
              <a:rPr lang="ru-RU" sz="3300" b="1" i="1" dirty="0" smtClean="0"/>
              <a:t>Материал</a:t>
            </a:r>
            <a:r>
              <a:rPr lang="ru-RU" sz="3300" i="1" dirty="0"/>
              <a:t>:</a:t>
            </a:r>
            <a:r>
              <a:rPr lang="ru-RU" sz="3300" dirty="0"/>
              <a:t> шарики, контейнеры</a:t>
            </a:r>
            <a:r>
              <a:rPr lang="ru-RU" sz="3300" dirty="0" smtClean="0"/>
              <a:t>,                    </a:t>
            </a:r>
          </a:p>
          <a:p>
            <a:pPr marL="0" indent="0">
              <a:buNone/>
            </a:pPr>
            <a:r>
              <a:rPr lang="ru-RU" sz="3300" dirty="0" smtClean="0"/>
              <a:t>         проволока, средней </a:t>
            </a:r>
            <a:r>
              <a:rPr lang="ru-RU" sz="3300" dirty="0"/>
              <a:t>толщины, </a:t>
            </a:r>
            <a:r>
              <a:rPr lang="ru-RU" sz="3300" dirty="0" smtClean="0"/>
              <a:t>                          </a:t>
            </a:r>
            <a:br>
              <a:rPr lang="ru-RU" sz="3300" dirty="0" smtClean="0"/>
            </a:br>
            <a:r>
              <a:rPr lang="ru-RU" sz="3300" dirty="0" smtClean="0"/>
              <a:t>          пластиковые </a:t>
            </a:r>
            <a:r>
              <a:rPr lang="ru-RU" sz="3300" dirty="0"/>
              <a:t>крышечки</a:t>
            </a:r>
            <a:r>
              <a:rPr lang="ru-RU" sz="3300" dirty="0" smtClean="0"/>
              <a:t>, бусины</a:t>
            </a:r>
            <a:r>
              <a:rPr lang="ru-RU" sz="3300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2" r="37255"/>
          <a:stretch/>
        </p:blipFill>
        <p:spPr>
          <a:xfrm>
            <a:off x="6934200" y="3733800"/>
            <a:ext cx="1828800" cy="294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8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Третья секция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43000" y="1219200"/>
            <a:ext cx="7848600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b="1" dirty="0" smtClean="0"/>
              <a:t>Цель</a:t>
            </a:r>
            <a:r>
              <a:rPr lang="ru-RU" sz="2800" dirty="0" smtClean="0"/>
              <a:t>: </a:t>
            </a:r>
            <a:r>
              <a:rPr lang="ru-RU" sz="2800" dirty="0"/>
              <a:t>развитие мелкой </a:t>
            </a:r>
            <a:r>
              <a:rPr lang="ru-RU" sz="2800" dirty="0" smtClean="0"/>
              <a:t>моторики</a:t>
            </a:r>
            <a:r>
              <a:rPr lang="ru-RU" sz="2800" dirty="0"/>
              <a:t>, развитие восприятия, закрепление знаний о цвете, о предметах одежды, развитие умения классифицировать, порядковые числительные, состав числа в пределах 5, закрепление понятий «слева-справа», «вверху-внизу</a:t>
            </a:r>
            <a:r>
              <a:rPr lang="ru-RU" sz="2800" dirty="0" smtClean="0"/>
              <a:t>».</a:t>
            </a:r>
          </a:p>
          <a:p>
            <a:pPr marL="0" indent="0">
              <a:buNone/>
            </a:pPr>
            <a:r>
              <a:rPr lang="ru-RU" sz="2800" b="1" i="1" dirty="0" smtClean="0"/>
              <a:t>Материал</a:t>
            </a:r>
            <a:r>
              <a:rPr lang="ru-RU" sz="2800" i="1" dirty="0"/>
              <a:t>:</a:t>
            </a:r>
            <a:r>
              <a:rPr lang="ru-RU" sz="2800" dirty="0"/>
              <a:t> фетр, леска , </a:t>
            </a:r>
            <a:r>
              <a:rPr lang="ru-RU" sz="2800" dirty="0" smtClean="0"/>
              <a:t>                                          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прищепки </a:t>
            </a:r>
            <a:r>
              <a:rPr lang="ru-RU" sz="2800" dirty="0"/>
              <a:t>канцелярские. 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4"/>
          <a:stretch/>
        </p:blipFill>
        <p:spPr>
          <a:xfrm>
            <a:off x="6248400" y="3167292"/>
            <a:ext cx="2362200" cy="359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30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320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Times New Roman</vt:lpstr>
      <vt:lpstr>Arial</vt:lpstr>
      <vt:lpstr>SkazkaForSerge</vt:lpstr>
      <vt:lpstr>Тема Office</vt:lpstr>
      <vt:lpstr>Многофункциональная ширма средство сенсорного развития               детей младшего дошкольного возраста</vt:lpstr>
      <vt:lpstr>Функциональные возможности</vt:lpstr>
      <vt:lpstr>Как сделать ширму</vt:lpstr>
      <vt:lpstr>Формы организации</vt:lpstr>
      <vt:lpstr>1 секция</vt:lpstr>
      <vt:lpstr>Первая секция…</vt:lpstr>
      <vt:lpstr>Презентация PowerPoint</vt:lpstr>
      <vt:lpstr>Вторая секция</vt:lpstr>
      <vt:lpstr>Третья секция </vt:lpstr>
      <vt:lpstr>Презентация PowerPoint</vt:lpstr>
    </vt:vector>
  </TitlesOfParts>
  <Company>МАОУ лицей №21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User</cp:lastModifiedBy>
  <cp:revision>47</cp:revision>
  <dcterms:created xsi:type="dcterms:W3CDTF">2015-04-19T15:51:03Z</dcterms:created>
  <dcterms:modified xsi:type="dcterms:W3CDTF">2024-01-10T06:04:49Z</dcterms:modified>
</cp:coreProperties>
</file>